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ls" ContentType="application/vnd.ms-exce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Default Extension="xlsx" ContentType="application/vnd.openxmlformats-officedocument.spreadsheetml.sheet"/>
  <Override PartName="/ppt/charts/chart3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1"/>
  </p:notesMasterIdLst>
  <p:sldIdLst>
    <p:sldId id="256" r:id="rId2"/>
    <p:sldId id="257" r:id="rId3"/>
    <p:sldId id="304" r:id="rId4"/>
    <p:sldId id="305" r:id="rId5"/>
    <p:sldId id="306" r:id="rId6"/>
    <p:sldId id="307" r:id="rId7"/>
    <p:sldId id="311" r:id="rId8"/>
    <p:sldId id="258" r:id="rId9"/>
    <p:sldId id="259" r:id="rId10"/>
    <p:sldId id="260" r:id="rId11"/>
    <p:sldId id="261" r:id="rId12"/>
    <p:sldId id="308" r:id="rId13"/>
    <p:sldId id="309" r:id="rId14"/>
    <p:sldId id="263" r:id="rId15"/>
    <p:sldId id="264" r:id="rId16"/>
    <p:sldId id="265" r:id="rId17"/>
    <p:sldId id="316" r:id="rId18"/>
    <p:sldId id="266" r:id="rId19"/>
    <p:sldId id="301" r:id="rId20"/>
    <p:sldId id="268" r:id="rId21"/>
    <p:sldId id="303" r:id="rId22"/>
    <p:sldId id="315" r:id="rId23"/>
    <p:sldId id="314" r:id="rId24"/>
    <p:sldId id="267" r:id="rId25"/>
    <p:sldId id="313" r:id="rId26"/>
    <p:sldId id="310" r:id="rId27"/>
    <p:sldId id="269" r:id="rId28"/>
    <p:sldId id="279" r:id="rId29"/>
    <p:sldId id="290" r:id="rId3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66"/>
    <a:srgbClr val="000066"/>
    <a:srgbClr val="43191C"/>
    <a:srgbClr val="006600"/>
    <a:srgbClr val="33CC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118" autoAdjust="0"/>
    <p:restoredTop sz="99012" autoAdjust="0"/>
  </p:normalViewPr>
  <p:slideViewPr>
    <p:cSldViewPr>
      <p:cViewPr>
        <p:scale>
          <a:sx n="70" d="100"/>
          <a:sy n="70" d="100"/>
        </p:scale>
        <p:origin x="-1098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2008-2009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кач-во</c:v>
                </c:pt>
                <c:pt idx="1">
                  <c:v>успев-ть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64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2009-2010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кач-во</c:v>
                </c:pt>
                <c:pt idx="1">
                  <c:v>успев-ть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68</c:v>
                </c:pt>
                <c:pt idx="1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Столбец1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кач-во</c:v>
                </c:pt>
                <c:pt idx="1">
                  <c:v>успев-ть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axId val="67295104"/>
        <c:axId val="67296640"/>
      </c:barChart>
      <c:catAx>
        <c:axId val="67295104"/>
        <c:scaling>
          <c:orientation val="minMax"/>
        </c:scaling>
        <c:axPos val="b"/>
        <c:tickLblPos val="nextTo"/>
        <c:crossAx val="67296640"/>
        <c:crosses val="autoZero"/>
        <c:auto val="1"/>
        <c:lblAlgn val="ctr"/>
        <c:lblOffset val="100"/>
      </c:catAx>
      <c:valAx>
        <c:axId val="67296640"/>
        <c:scaling>
          <c:orientation val="minMax"/>
        </c:scaling>
        <c:axPos val="l"/>
        <c:majorGridlines/>
        <c:numFmt formatCode="General" sourceLinked="1"/>
        <c:tickLblPos val="nextTo"/>
        <c:crossAx val="67295104"/>
        <c:crosses val="autoZero"/>
        <c:crossBetween val="between"/>
      </c:valAx>
    </c:plotArea>
    <c:legend>
      <c:legendPos val="r"/>
      <c:legendEntry>
        <c:idx val="2"/>
        <c:delete val="1"/>
      </c:legendEntry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>
        <c:manualLayout>
          <c:layoutTarget val="inner"/>
          <c:xMode val="edge"/>
          <c:yMode val="edge"/>
          <c:x val="0.15177632172814134"/>
          <c:y val="9.0319765269409963E-2"/>
          <c:w val="0.67553127777469224"/>
          <c:h val="0.62904132696092263"/>
        </c:manualLayout>
      </c:layout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2008-2009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кач-во</c:v>
                </c:pt>
                <c:pt idx="1">
                  <c:v>успев-сть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68</c:v>
                </c:pt>
                <c:pt idx="1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2009-2010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кач-во</c:v>
                </c:pt>
                <c:pt idx="1">
                  <c:v>успев-сть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71</c:v>
                </c:pt>
                <c:pt idx="1">
                  <c:v>100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Ряд 3</c:v>
                </c:pt>
              </c:strCache>
            </c:strRef>
          </c:tx>
          <c:cat>
            <c:strRef>
              <c:f>Лист1!$A$2:$A$5</c:f>
              <c:strCache>
                <c:ptCount val="2"/>
                <c:pt idx="0">
                  <c:v>кач-во</c:v>
                </c:pt>
                <c:pt idx="1">
                  <c:v>успев-сть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</c:numCache>
            </c:numRef>
          </c:val>
        </c:ser>
        <c:axId val="67285760"/>
        <c:axId val="67287296"/>
      </c:barChart>
      <c:catAx>
        <c:axId val="67285760"/>
        <c:scaling>
          <c:orientation val="minMax"/>
        </c:scaling>
        <c:axPos val="b"/>
        <c:tickLblPos val="nextTo"/>
        <c:crossAx val="67287296"/>
        <c:crosses val="autoZero"/>
        <c:auto val="1"/>
        <c:lblAlgn val="ctr"/>
        <c:lblOffset val="100"/>
      </c:catAx>
      <c:valAx>
        <c:axId val="67287296"/>
        <c:scaling>
          <c:orientation val="minMax"/>
        </c:scaling>
        <c:axPos val="l"/>
        <c:majorGridlines/>
        <c:numFmt formatCode="General" sourceLinked="1"/>
        <c:tickLblPos val="nextTo"/>
        <c:crossAx val="67285760"/>
        <c:crosses val="autoZero"/>
        <c:crossBetween val="between"/>
      </c:valAx>
    </c:plotArea>
    <c:legend>
      <c:legendPos val="r"/>
      <c:legendEntry>
        <c:idx val="2"/>
        <c:delete val="1"/>
      </c:legendEntry>
      <c:layout/>
      <c:txPr>
        <a:bodyPr/>
        <a:lstStyle/>
        <a:p>
          <a:pPr>
            <a:defRPr sz="1200"/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русский язык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2007-2008</c:v>
                </c:pt>
                <c:pt idx="1">
                  <c:v>2008-2009</c:v>
                </c:pt>
                <c:pt idx="2">
                  <c:v>2009-2010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1">
                  <c:v>64</c:v>
                </c:pt>
                <c:pt idx="2">
                  <c:v>68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математика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2007-2008</c:v>
                </c:pt>
                <c:pt idx="1">
                  <c:v>2008-2009</c:v>
                </c:pt>
                <c:pt idx="2">
                  <c:v>2009-2010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1">
                  <c:v>66</c:v>
                </c:pt>
                <c:pt idx="2">
                  <c:v>71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якутский язык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2007-2008</c:v>
                </c:pt>
                <c:pt idx="1">
                  <c:v>2008-2009</c:v>
                </c:pt>
                <c:pt idx="2">
                  <c:v>2009-2010</c:v>
                </c:pt>
              </c:strCache>
            </c:strRef>
          </c:cat>
          <c:val>
            <c:numRef>
              <c:f>Лист1!$D$2:$D$4</c:f>
              <c:numCache>
                <c:formatCode>General</c:formatCode>
                <c:ptCount val="3"/>
                <c:pt idx="1">
                  <c:v>68</c:v>
                </c:pt>
                <c:pt idx="2">
                  <c:v>76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родная речь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2007-2008</c:v>
                </c:pt>
                <c:pt idx="1">
                  <c:v>2008-2009</c:v>
                </c:pt>
                <c:pt idx="2">
                  <c:v>2009-2010</c:v>
                </c:pt>
              </c:strCache>
            </c:strRef>
          </c:cat>
          <c:val>
            <c:numRef>
              <c:f>Лист1!$E$2:$E$4</c:f>
              <c:numCache>
                <c:formatCode>General</c:formatCode>
                <c:ptCount val="3"/>
                <c:pt idx="1">
                  <c:v>76</c:v>
                </c:pt>
                <c:pt idx="2">
                  <c:v>81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чтение</c:v>
                </c:pt>
              </c:strCache>
            </c:strRef>
          </c:tx>
          <c:cat>
            <c:strRef>
              <c:f>Лист1!$A$2:$A$4</c:f>
              <c:strCache>
                <c:ptCount val="3"/>
                <c:pt idx="0">
                  <c:v>2007-2008</c:v>
                </c:pt>
                <c:pt idx="1">
                  <c:v>2008-2009</c:v>
                </c:pt>
                <c:pt idx="2">
                  <c:v>2009-2010</c:v>
                </c:pt>
              </c:strCache>
            </c:strRef>
          </c:cat>
          <c:val>
            <c:numRef>
              <c:f>Лист1!$F$2:$F$4</c:f>
              <c:numCache>
                <c:formatCode>General</c:formatCode>
                <c:ptCount val="3"/>
                <c:pt idx="1">
                  <c:v>76</c:v>
                </c:pt>
                <c:pt idx="2">
                  <c:v>81</c:v>
                </c:pt>
              </c:numCache>
            </c:numRef>
          </c:val>
        </c:ser>
        <c:axId val="70529024"/>
        <c:axId val="70523136"/>
      </c:barChart>
      <c:valAx>
        <c:axId val="70523136"/>
        <c:scaling>
          <c:orientation val="minMax"/>
        </c:scaling>
        <c:axPos val="l"/>
        <c:majorGridlines/>
        <c:numFmt formatCode="General" sourceLinked="1"/>
        <c:tickLblPos val="nextTo"/>
        <c:crossAx val="70529024"/>
        <c:crosses val="autoZero"/>
        <c:crossBetween val="between"/>
      </c:valAx>
      <c:catAx>
        <c:axId val="70529024"/>
        <c:scaling>
          <c:orientation val="minMax"/>
        </c:scaling>
        <c:axPos val="b"/>
        <c:tickLblPos val="nextTo"/>
        <c:crossAx val="70523136"/>
        <c:crosses val="autoZero"/>
        <c:auto val="1"/>
        <c:lblAlgn val="ctr"/>
        <c:lblOffset val="100"/>
      </c:catAx>
    </c:plotArea>
    <c:legend>
      <c:legendPos val="r"/>
      <c:layout/>
    </c:legend>
    <c:plotVisOnly val="1"/>
  </c:chart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F0C6A4C5-DAEB-48E1-AAF0-BC32DA21072F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A6B4A08F-E5EC-46B5-9565-560876533EA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6DA67-E262-4FFA-8AB0-FD2BBF2B05DE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7902D2-52A6-4E24-8EEA-3278219732D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E9D010-CF33-4FC2-B147-E2B9DFFD21DD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4974AD-A3F2-4880-9286-96B4EDFF0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324A4E-DDD2-48A8-88EB-007CC64479A6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DB5A59-A4BD-47E3-84A2-A643FB406F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138C1D-55E5-4E3B-BC5C-410752ECE61D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1A986B-213F-4550-93A7-E8B8CA5B20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F76E1-DE05-4375-B6B3-99F726B3BC9E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175048-C423-4AFA-A5CE-000C0750ECD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DEEBCB-33B2-4659-AE96-34D4829F5793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B7CEA-C735-457B-B181-53A5747C3BF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58CAE7-F3A4-4568-B310-17869A03A194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97EFE9-B7EA-4263-819C-1B16781226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586268-9A91-4B9A-9535-4135A2DE3E2F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3B613E-4FD4-4ED1-9F0A-481C698643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30C54-0B80-443C-A1A7-D353F83D9FCD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CB30EF-9156-4B9C-9FB6-A61D3AEC5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1719B-EF64-436E-9BF9-5EBECF1E0611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F9838-3101-4B83-B32E-BCC1341851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77E84C-B7CD-4960-9AE8-77F38F8843AD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F168D7-EE5A-4227-83CC-8CBF6BBBDA5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694771F4-A4CA-4D15-A670-6896B153B2DF}" type="datetimeFigureOut">
              <a:rPr lang="ru-RU"/>
              <a:pPr>
                <a:defRPr/>
              </a:pPr>
              <a:t>25.11.2010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0C743C10-4616-4DDA-A371-A3642074A5E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101;&#1089;&#1089;&#1077;.docx" TargetMode="External"/><Relationship Id="rId2" Type="http://schemas.openxmlformats.org/officeDocument/2006/relationships/hyperlink" Target="&#1056;&#1077;&#1079;&#1102;&#1084;&#1077;.docx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&#1056;&#1077;&#1079;&#1091;&#1083;&#1100;&#1090;&#1072;&#1090;&#1080;&#1074;&#1085;&#1086;&#1089;&#1090;&#1100;%20&#1087;&#1077;&#1076;&#1072;&#1075;&#1086;&#1075;&#1080;&#1095;&#1077;&#1089;&#1082;&#1086;&#1081;%20&#1076;&#1077;&#1103;&#1090;&#1077;&#1083;&#1100;&#1085;&#1086;&#1089;&#1090;&#1080;.docx" TargetMode="Externa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Office_Excel_97-20031.xls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hyperlink" Target="&#1056;&#1086;&#1076;&#1080;&#1090;&#1077;&#1083;&#1080;%20&#1084;&#1086;&#1080;%20&#1087;&#1086;&#1084;&#1086;&#1097;&#1085;&#1080;&#1082;&#1080;.docx" TargetMode="Externa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hyperlink" Target="4.6.%20&#1057;&#1080;&#1089;&#1090;&#1077;&#1084;&#1072;%20&#1088;&#1072;&#1073;&#1086;&#1090;&#1099;%20&#1082;&#1083;&#1072;&#1089;&#1089;&#1085;&#1086;&#1075;&#1086;%20&#1088;&#1091;&#1082;&#1086;&#1074;&#1086;&#1076;&#1080;&#1090;&#1077;&#1083;&#1103;..docx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&#1054;&#1073;&#1086;&#1089;&#1085;&#1086;&#1074;&#1072;&#1085;&#1080;&#1077;%20&#1074;&#1099;&#1073;&#1086;&#1088;&#1072;%20&#1087;&#1077;&#1076;&#1072;&#1075;&#1086;&#1075;&#1080;&#1095;&#1077;&#1089;&#1082;&#1086;&#1081;%20&#1090;&#1077;&#1093;&#1085;&#1086;&#1083;&#1086;&#1075;&#1080;&#1080;..docx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hyperlink" Target="4.5%20&#1057;&#1080;&#1089;&#1090;&#1077;&#1084;&#1072;%20&#1085;&#1072;&#1091;&#1095;&#1085;&#1086;-&#1080;&#1089;&#1089;&#1083;&#1077;&#1076;&#1086;&#1074;&#1072;&#1090;&#1077;&#1083;&#1100;&#1089;&#1082;&#1086;&#1081;%20%20&#1088;&#1072;&#1073;&#1086;&#1090;&#1099;%20&#1076;&#1077;&#1090;&#1077;&#1081;%20&#1084;&#1083;&#1072;&#1076;&#1096;&#1077;&#1075;&#1086;%20&#1096;&#1082;&#1086;&#1083;&#1100;&#1085;&#1086;&#1075;&#1086;%20&#1074;&#1086;&#1079;&#1088;&#1072;&#1089;&#1090;&#1072;..docx" TargetMode="Externa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2" Type="http://schemas.openxmlformats.org/officeDocument/2006/relationships/hyperlink" Target="&#1042;&#1099;&#1087;&#1091;&#1089;&#1082;&#1085;&#1080;&#1082;&#1080;%20&#1084;&#1086;&#1080;%20&#8211;%20&#1084;&#1086;&#1103;%20&#1085;&#1072;&#1076;&#1077;&#1078;&#1076;&#1072;.docx" TargetMode="Externa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gif"/><Relationship Id="rId2" Type="http://schemas.openxmlformats.org/officeDocument/2006/relationships/hyperlink" Target="&#1052;&#1077;&#1090;&#1086;&#1076;&#1080;&#1095;&#1077;&#1089;&#1082;&#1080;&#1077;%20&#1088;&#1072;&#1079;&#1088;&#1072;&#1073;&#1086;&#1090;&#1082;&#1080;.docx" TargetMode="Externa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hyperlink" Target="&#1082;&#1091;&#1088;&#1089;&#1099;.docx" TargetMode="Externa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gif"/><Relationship Id="rId2" Type="http://schemas.openxmlformats.org/officeDocument/2006/relationships/hyperlink" Target="&#1056;&#1072;&#1089;&#1087;&#1088;&#1086;&#1089;&#1090;&#1088;&#1072;&#1085;&#1077;&#1085;&#1080;&#1077;%20&#1086;&#1087;&#1099;&#1090;&#1072;.docx" TargetMode="Externa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hyperlink" Target="&#1054;&#1092;&#1080;&#1094;&#1080;&#1072;&#1083;&#1100;&#1085;&#1072;&#1103;%20&#1086;&#1094;&#1077;&#1085;&#1082;&#1072;,%20&#1086;&#1090;&#1079;&#1099;&#1074;&#1099;.docx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&#1057;&#1086;&#1095;&#1077;&#1090;&#1072;&#1085;&#1080;&#1077;%20&#1090;&#1088;&#1072;&#1076;&#1080;&#1094;&#1080;&#1086;&#1085;&#1085;&#1099;&#1093;%20&#1084;&#1077;&#1090;&#1086;&#1076;&#1086;&#1074;%20&#1086;&#1073;&#1091;&#1095;&#1077;&#1085;&#1080;&#1103;%20&#1080;%20&#1089;&#1086;&#1074;&#1088;&#1077;&#1084;&#1077;&#1085;&#1085;&#1099;&#1093;%20&#1080;&#1085;&#1092;&#1086;&#1088;&#1084;&#1072;&#1094;&#1080;&#1086;&#1085;&#1085;&#1099;&#1093;%20&#1090;&#1077;&#1093;&#1085;&#1086;&#1083;&#1086;&#1075;&#1080;&#1081;.docx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hyperlink" Target="2.4.%20&#1057;&#1074;&#1103;&#1079;&#1100;%20&#1091;&#1088;&#1086;&#1095;&#1085;&#1086;&#1081;%20&#1089;&#1080;&#1089;&#1090;&#1077;&#1084;&#1099;%20&#1089;%20&#1074;&#1085;&#1077;&#1082;&#1083;&#1072;&#1089;&#1089;&#1085;&#1086;&#1081;%20&#1088;&#1072;&#1073;&#1086;&#1090;&#1086;&#1081;..docx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42910" y="285728"/>
            <a:ext cx="7715304" cy="428628"/>
          </a:xfrm>
          <a:prstGeom prst="rect">
            <a:avLst/>
          </a:prstGeom>
          <a:effectLst>
            <a:glow rad="228600">
              <a:schemeClr val="accent2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Сивцева Валентина Ивановна</a:t>
            </a:r>
          </a:p>
        </p:txBody>
      </p:sp>
      <p:sp>
        <p:nvSpPr>
          <p:cNvPr id="7" name="Содержимое 10"/>
          <p:cNvSpPr txBox="1">
            <a:spLocks/>
          </p:cNvSpPr>
          <p:nvPr/>
        </p:nvSpPr>
        <p:spPr>
          <a:xfrm>
            <a:off x="251520" y="4005064"/>
            <a:ext cx="3384376" cy="2503750"/>
          </a:xfrm>
          <a:prstGeom prst="rect">
            <a:avLst/>
          </a:prstGeom>
          <a:noFill/>
          <a:ln cmpd="thickThin">
            <a:noFill/>
            <a:prstDash val="sysDot"/>
            <a:beve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85000" lnSpcReduction="10000"/>
          </a:bodyPr>
          <a:lstStyle/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начальных 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классов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МОУ </a:t>
            </a:r>
            <a:r>
              <a:rPr lang="ru-RU" sz="1900" b="1" dirty="0" err="1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Томторской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средней школы  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900" b="1" dirty="0" err="1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Оймяконского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улуса РС(Я);</a:t>
            </a:r>
            <a:endParaRPr lang="ru-RU" sz="1900" b="1" dirty="0">
              <a:ln>
                <a:solidFill>
                  <a:srgbClr val="FF0000"/>
                </a:solidFill>
              </a:ln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образование  высшее;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стаж педагогической работы  </a:t>
            </a:r>
            <a:r>
              <a:rPr lang="ru-RU" sz="1900" b="1" dirty="0" smtClean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36лет</a:t>
            </a:r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Высшая квалификационная категория;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r>
              <a:rPr lang="ru-RU" sz="1900" b="1" dirty="0">
                <a:ln>
                  <a:solidFill>
                    <a:srgbClr val="FF0000"/>
                  </a:solidFill>
                </a:ln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Отличник образования РС(Я)</a:t>
            </a: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2400" i="1" dirty="0">
              <a:ln>
                <a:solidFill>
                  <a:srgbClr val="FF0000"/>
                </a:solidFill>
              </a:ln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fontAlgn="auto">
              <a:spcBef>
                <a:spcPct val="20000"/>
              </a:spcBef>
              <a:spcAft>
                <a:spcPts val="0"/>
              </a:spcAft>
              <a:defRPr/>
            </a:pPr>
            <a:endParaRPr lang="ru-RU" sz="2400" i="1" dirty="0">
              <a:ln>
                <a:solidFill>
                  <a:srgbClr val="FF0000"/>
                </a:solidFill>
              </a:ln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707904" y="908720"/>
            <a:ext cx="5256584" cy="5957978"/>
          </a:xfrm>
          <a:prstGeom prst="rect">
            <a:avLst/>
          </a:prstGeom>
          <a:solidFill>
            <a:srgbClr val="FFC000"/>
          </a:solidFill>
          <a:ln>
            <a:solidFill>
              <a:srgbClr val="00B0F0"/>
            </a:solidFill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Республиканского фестиваля педагогических идей учителей начальных классов «Исток – 2» (г.Якутск) сертификат  ИПКРО «Распространение опыта»</a:t>
            </a:r>
          </a:p>
          <a:p>
            <a:pPr algn="just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2007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–Участник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Арктического слёта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«Реализация комплексного проекта модернизации системы образования Оймяконского улуса». </a:t>
            </a:r>
          </a:p>
          <a:p>
            <a:pPr lvl="0" algn="just"/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2009 год –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Участник республиканского общественно-педагогического форум а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«Оймякон -полюс холода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lvl="0"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2009г. Участник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мастер –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класса</a:t>
            </a:r>
          </a:p>
          <a:p>
            <a:pPr lvl="0"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2010г.  Участник  открытого республиканского форума  педагогической общественности «Образование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социокультурном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измерении» посвященного Году Учителя г.Вилюйск.</a:t>
            </a:r>
          </a:p>
          <a:p>
            <a:pPr lvl="0"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2010г. Участник республиканской педагогической ярмарки «Образовательная марка-2010»  - конкурс методических разработок.»</a:t>
            </a:r>
          </a:p>
          <a:p>
            <a:pPr lvl="0"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2010г Стендовая защита инвестиционных проектов по теме «РОСТ комплексная программа «Мой удивительный мир»</a:t>
            </a:r>
          </a:p>
          <a:p>
            <a:pPr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2010г  -Участник  открытого конкурса «Использование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мультимедийного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оборудования в современной школе»</a:t>
            </a:r>
          </a:p>
          <a:p>
            <a:pPr lvl="0"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2010г. Участник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Всероссийских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этнопедагогических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Волковских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чтений «Педагогика любви и примера» г.Вилюйск.</a:t>
            </a:r>
          </a:p>
          <a:p>
            <a:pPr algn="just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ru-RU" sz="1300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51920" y="630932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  <a:hlinkClick r:id="rId2" action="ppaction://hlinkfile"/>
              </a:rPr>
              <a:t>Резюме</a:t>
            </a:r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300192" y="6309320"/>
            <a:ext cx="15121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hlinkClick r:id="rId3" action="ppaction://hlinkfile"/>
              </a:rPr>
              <a:t>Эссе</a:t>
            </a:r>
            <a:endParaRPr lang="ru-RU" dirty="0"/>
          </a:p>
        </p:txBody>
      </p:sp>
      <p:pic>
        <p:nvPicPr>
          <p:cNvPr id="101377" name="Picture 1" descr="C:\Documents and Settings\нан\Мои документы\School Site\Аттестационные документы Сивцевой В.И\Рисунок1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785794"/>
            <a:ext cx="2581275" cy="3305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1330341"/>
            <a:ext cx="3888432" cy="4708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>
              <a:defRPr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Чтобы научить ребят грамотно писать, постоянно провожу аналитико-синтетическую работу над слогом и словом, развиваю фонематический слух, умение заменить фонемы соответствующими буквами. А такие упражнения, как звукобуквенный разбор, комментированное письмо, проговаривание, зрительный диктант, письмо по памяти способствует развитию у учащихся орфографической зоркости.   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214290"/>
            <a:ext cx="7527780" cy="71438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Мониторинг усвоения орфограммы</a:t>
            </a:r>
          </a:p>
        </p:txBody>
      </p:sp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139952" y="1340768"/>
          <a:ext cx="4824536" cy="26080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5724128" y="3933056"/>
            <a:ext cx="1521955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b="1" dirty="0" smtClean="0"/>
              <a:t>Русский язык</a:t>
            </a:r>
            <a:endParaRPr lang="ru-RU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139952" y="4365104"/>
          <a:ext cx="4608512" cy="21040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5436096" y="1124744"/>
            <a:ext cx="1768117" cy="3693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b="1" dirty="0" smtClean="0"/>
              <a:t>Якутский язык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"/>
          <p:cNvSpPr>
            <a:spLocks noChangeArrowheads="1"/>
          </p:cNvSpPr>
          <p:nvPr/>
        </p:nvSpPr>
        <p:spPr bwMode="auto">
          <a:xfrm>
            <a:off x="214313" y="1714500"/>
            <a:ext cx="4214812" cy="409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Для полного представления о качестве чтения в практику своей работы ввела отслеживание техники чтения по следующим направлениям: </a:t>
            </a:r>
          </a:p>
          <a:p>
            <a:pPr algn="just">
              <a:buFont typeface="Arial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темп чтения;</a:t>
            </a:r>
          </a:p>
          <a:p>
            <a:pPr algn="just">
              <a:buFont typeface="Arial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правильность;</a:t>
            </a:r>
          </a:p>
          <a:p>
            <a:pPr algn="just">
              <a:buFont typeface="Arial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выразительность; </a:t>
            </a:r>
          </a:p>
          <a:p>
            <a:pPr algn="just">
              <a:buFont typeface="Arial" charset="0"/>
              <a:buChar char="•"/>
            </a:pP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осмысленность.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Отслеживания за качеством чтения помогает мне намечать</a:t>
            </a:r>
          </a:p>
          <a:p>
            <a:pPr algn="just"/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соответствующую работу с каждым учеником.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285750" y="428604"/>
            <a:ext cx="8572500" cy="830997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“Привить ребёнку вкус к чтению – лучший подарок, который  мы ему можем сделать” (Сесиль Лупан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1137" name="Picture 1" descr="C:\Documents and Settings\нан\Мои документы\School Site\Аттестационные документы Сивцевой В.И\Рисунок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285860"/>
            <a:ext cx="3733800" cy="5048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332656"/>
            <a:ext cx="799288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Позитивная динамика учебных достижений и успешности в мониторинге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547664" y="1268760"/>
          <a:ext cx="5616623" cy="1785293"/>
        </p:xfrm>
        <a:graphic>
          <a:graphicData uri="http://schemas.openxmlformats.org/drawingml/2006/table">
            <a:tbl>
              <a:tblPr/>
              <a:tblGrid>
                <a:gridCol w="1651811"/>
                <a:gridCol w="661190"/>
                <a:gridCol w="639326"/>
                <a:gridCol w="682278"/>
                <a:gridCol w="550086"/>
                <a:gridCol w="771518"/>
                <a:gridCol w="660414"/>
              </a:tblGrid>
              <a:tr h="235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2007-2008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2008-2009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2009-2010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2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3 класс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35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Математика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8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Якутский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Родная речь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1310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Русский язык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64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68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84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Чтение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-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76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  <a:cs typeface="Times New Roman"/>
                        </a:rPr>
                        <a:t>81</a:t>
                      </a: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1619672" y="3789040"/>
          <a:ext cx="5630416" cy="28403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0" y="74711"/>
            <a:ext cx="1396536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51720" y="3284984"/>
            <a:ext cx="4536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Диаграмма качества успеваемости</a:t>
            </a:r>
            <a:endParaRPr lang="ru-RU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88641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Позитивные результаты внеурочной деятельности обучающихся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Rectangle 1"/>
          <p:cNvSpPr>
            <a:spLocks noChangeArrowheads="1"/>
          </p:cNvSpPr>
          <p:nvPr/>
        </p:nvSpPr>
        <p:spPr bwMode="auto">
          <a:xfrm>
            <a:off x="0" y="1643485"/>
            <a:ext cx="17694512" cy="6771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lang="ru-RU" sz="1400" dirty="0" smtClean="0"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20" y="764024"/>
            <a:ext cx="8568952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Школьная олимпиада: 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Русский язык Крылова С. – 1 место, Бушуев В. – 2 место, Сивцева М. – 3. Математика Софронов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Дь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– 1 место,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Готовцева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И. - 2место, Бушуев  В. – 3место. Якутский язык  Бушуев В. – 1место,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Мергинева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Т. – 2место, Кривошапкина А. – 3место. </a:t>
            </a:r>
            <a:endParaRPr lang="ru-RU" sz="105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Школьный турнир по шашкам среди учащихся 1-7 классов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Софронов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Дьулусхан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1место,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Сивцев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Саша -  3 место, Сивцева Маша- 3место.</a:t>
            </a:r>
            <a:endParaRPr lang="ru-RU" sz="105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 учеников приняли участие на российской олимпиаде «Кенгуру».</a:t>
            </a:r>
            <a:endParaRPr lang="ru-RU" sz="105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Республиканский конкурс рисунков «Война глазами детьми»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Громов Дима, Софронов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Дьулусхан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Вензель Миша, Крылова Саша, Кривошапкина Аня всем выдан сертификат. </a:t>
            </a:r>
            <a:endParaRPr lang="ru-RU" sz="105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Кривошапкина Аня на фестивале «Полюс Холода» участвовала на конкурсе мини мисс, присужден титул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 Вице мини мисс ». </a:t>
            </a:r>
            <a:endParaRPr lang="ru-RU" sz="105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«Смотр строя и песни»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 место. </a:t>
            </a:r>
            <a:endParaRPr lang="ru-RU" sz="105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«Лучший командир »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Софронов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Дьулусхан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lang="ru-RU" sz="1050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hangingPunct="0">
              <a:buFontTx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неделях «Рисование и труд», ОБЖ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 активное участие грамоты. Громов Дима, Сивцева Маша награждены грамотой школы за активное участие в неделе рисования и трудового обучения.</a:t>
            </a:r>
          </a:p>
          <a:p>
            <a:pPr lvl="0"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Республиканское соревнование по вольной борьбе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Ашеин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Любомир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3место.</a:t>
            </a:r>
            <a:endParaRPr lang="ru-RU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eaLnBrk="0" hangingPunct="0">
              <a:buFont typeface="Arial" pitchFamily="34" charset="0"/>
              <a:buChar char="•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sah-RU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конкурсе “Песни военных лет” </a:t>
            </a:r>
            <a:r>
              <a:rPr lang="sah-RU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заняли первое место</a:t>
            </a:r>
            <a:r>
              <a:rPr lang="sah-RU" dirty="0" smtClean="0">
                <a:latin typeface="Times New Roman" pitchFamily="18" charset="0"/>
                <a:cs typeface="Times New Roman" pitchFamily="18" charset="0"/>
              </a:rPr>
              <a:t>.                    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ru-RU" sz="1600" b="1" dirty="0" smtClean="0">
              <a:hlinkClick r:id="rId2" action="ppaction://hlinkfile"/>
            </a:endParaRPr>
          </a:p>
          <a:p>
            <a:pPr eaLnBrk="0" hangingPunct="0"/>
            <a:r>
              <a:rPr lang="ru-RU" sz="1600" b="1" dirty="0" smtClean="0">
                <a:hlinkClick r:id="rId2" action="ppaction://hlinkfile"/>
              </a:rPr>
              <a:t>Результативность педагогической деятельности</a:t>
            </a:r>
            <a:endParaRPr lang="ru-RU" sz="1600" b="1" dirty="0" smtClean="0"/>
          </a:p>
          <a:p>
            <a:pPr lvl="0" eaLnBrk="0" hangingPunct="0">
              <a:buFont typeface="Arial" pitchFamily="34" charset="0"/>
              <a:buChar char="•"/>
            </a:pPr>
            <a:endParaRPr lang="ru-RU" sz="24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ChangeArrowheads="1"/>
          </p:cNvSpPr>
          <p:nvPr/>
        </p:nvSpPr>
        <p:spPr bwMode="auto">
          <a:xfrm>
            <a:off x="642938" y="928688"/>
            <a:ext cx="4143375" cy="5016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Всю </a:t>
            </a: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воспитательную работу направляю на развитие в детях познавательных интересов, тесно связывая с учебным процессом. Такие мероприятия, проводимые в системе, как «Путешествие в страну знаний», «Что? Где? Когда?», «Поиграем, подумаем», «Хочу все знать», «Почемучки» и.т.д. заинтересованно, эмоционально вводят моих учеников в мир знаний. А путешествия «по городу вежливости», посещения библиотеки, музея способствуют воспитанию эстетических чувств.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786" y="357166"/>
            <a:ext cx="7786742" cy="428628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Воспитательная работа:</a:t>
            </a:r>
          </a:p>
        </p:txBody>
      </p:sp>
      <p:pic>
        <p:nvPicPr>
          <p:cNvPr id="88065" name="Picture 1" descr="C:\Documents and Settings\нан\Мои документы\School Site\Аттестационные документы Сивцевой В.И\Рисунок5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628" y="857232"/>
            <a:ext cx="3867150" cy="54292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63" y="500063"/>
            <a:ext cx="3857625" cy="590931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Самым важным в своей работе считаю воспитание чувства: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Доброты;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Отзывчивости;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Сострадания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Работу строю по направлениям: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«Развитие познавательного интереса»;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«Здоровое детство»;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«Я и природа».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 первого класса каждый ученик вместе со своими родителями заполняют альбом, в котором отражены такие страницы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«Родословное», «Мои любимые мама и бабушка», «Я», «Наша семья», «Мой папа», «Мой друг».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Обсуждение с детьми данных страниц позволяет воспитывать в детях чувство уважения к членам своей семьи, своим друзьям. </a:t>
            </a:r>
          </a:p>
        </p:txBody>
      </p:sp>
      <p:pic>
        <p:nvPicPr>
          <p:cNvPr id="87041" name="Picture 1" descr="C:\Documents and Settings\нан\Мои документы\School Site\Аттестационные документы Сивцевой В.И\Рисунок6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91075" y="285728"/>
            <a:ext cx="4352925" cy="63722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14375" y="642938"/>
            <a:ext cx="3929063" cy="563245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Первые навыки организаторской работы прививаю ребятам через коллективные дела, через систему поручений. Начинаю с организации дежурства по классу. Организованные игровые перемены, добрые дела «Живи, книга», «Помоги собраться в школу»,благотвори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тельные ярмарки, создание классной  библиотеки, участие в традиционных мероприятиях школы помогают выработать чувство ответственности каждого, уважения друг к другу в коллективе.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i="1" dirty="0">
                <a:solidFill>
                  <a:schemeClr val="accent5">
                    <a:lumMod val="50000"/>
                  </a:schemeClr>
                </a:solidFill>
                <a:latin typeface="+mn-lt"/>
                <a:cs typeface="+mn-cs"/>
              </a:rPr>
              <a:t> </a:t>
            </a:r>
          </a:p>
        </p:txBody>
      </p:sp>
      <p:pic>
        <p:nvPicPr>
          <p:cNvPr id="86017" name="Picture 1" descr="C:\Documents and Settings\нан\Мои документы\School Site\Аттестационные документы Сивцевой В.И\Рисунок7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714356"/>
            <a:ext cx="4171950" cy="59531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4994" name="Object 2"/>
          <p:cNvGraphicFramePr>
            <a:graphicFrameLocks/>
          </p:cNvGraphicFramePr>
          <p:nvPr/>
        </p:nvGraphicFramePr>
        <p:xfrm>
          <a:off x="1187624" y="1988840"/>
          <a:ext cx="6408712" cy="3600400"/>
        </p:xfrm>
        <a:graphic>
          <a:graphicData uri="http://schemas.openxmlformats.org/presentationml/2006/ole">
            <p:oleObj spid="_x0000_s84994" name="Диаграмма" r:id="rId3" imgW="5638800" imgH="1914457" progId="Excel.Sheet.8">
              <p:embed/>
            </p:oleObj>
          </a:graphicData>
        </a:graphic>
      </p:graphicFrame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84997" name="Rectangle 5"/>
          <p:cNvSpPr>
            <a:spLocks noChangeArrowheads="1"/>
          </p:cNvSpPr>
          <p:nvPr/>
        </p:nvSpPr>
        <p:spPr bwMode="auto">
          <a:xfrm>
            <a:off x="0" y="-99029"/>
            <a:ext cx="9063635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Сравнительная диаграмма уровня воспитанности за три года: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"/>
          <p:cNvSpPr>
            <a:spLocks noChangeArrowheads="1"/>
          </p:cNvSpPr>
          <p:nvPr/>
        </p:nvSpPr>
        <p:spPr bwMode="auto">
          <a:xfrm>
            <a:off x="251520" y="1107868"/>
            <a:ext cx="4249043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Всю работу с классом провожу в тесном содружестве с родителями. </a:t>
            </a:r>
          </a:p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Они мои первые помощники в проведении классных часов, родительских собраний, праздников. </a:t>
            </a:r>
          </a:p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Чтобы родители стали настоящими союзниками, я в системе провожу учебу родителей по </a:t>
            </a:r>
          </a:p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вопросам «Как организовать досуг учащихся», «Как помочь учиться» и т.д. </a:t>
            </a:r>
          </a:p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Традиционные дни открытых дверей провожу в конце первой четверти и в конце года. </a:t>
            </a:r>
          </a:p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Такие дни помогают родителям объективно оценивать успехи своих детей, </a:t>
            </a:r>
          </a:p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узнать, в какой помощи нуждается ребенок. А такие общие проведенные мероприятия, </a:t>
            </a:r>
          </a:p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как «Почемучка», «Поле Чудес», «Бабушкин день», экскурсии и др. </a:t>
            </a:r>
          </a:p>
          <a:p>
            <a:pPr algn="just"/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позволяют мне сделать родителей настоящими союзниками</a:t>
            </a:r>
            <a:r>
              <a:rPr lang="ru-RU" sz="1400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785813" y="214313"/>
            <a:ext cx="7572375" cy="64293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Родители мои помощники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8785" name="Picture 1" descr="C:\Documents and Settings\нан\Мои документы\School Site\Аттестационные документы Сивцевой В.И\Рисунок8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0" y="857232"/>
            <a:ext cx="4381500" cy="56673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27584" y="548680"/>
            <a:ext cx="756084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Из жизни класса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7761" name="Rectangle 1"/>
          <p:cNvSpPr>
            <a:spLocks noChangeArrowheads="1"/>
          </p:cNvSpPr>
          <p:nvPr/>
        </p:nvSpPr>
        <p:spPr bwMode="auto">
          <a:xfrm>
            <a:off x="0" y="0"/>
            <a:ext cx="3895169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file"/>
              </a:rPr>
              <a:t>4.6. Система работы классного руководителя.</a:t>
            </a:r>
            <a:endParaRPr kumimoji="0" lang="ru-RU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1" descr="C:\Documents and Settings\нан\Мои документы\School Site\Аттестационные документы Сивцевой В.И\Рисунок9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5738" y="1495425"/>
            <a:ext cx="8772525" cy="3867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1538" y="1000108"/>
            <a:ext cx="7643866" cy="677108"/>
          </a:xfrm>
          <a:prstGeom prst="rect">
            <a:avLst/>
          </a:prstGeom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  <a:scene3d>
            <a:camera prst="perspectiveFront"/>
            <a:lightRig rig="threePt" dir="t"/>
          </a:scene3d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i="1" dirty="0">
              <a:solidFill>
                <a:schemeClr val="tx2">
                  <a:lumMod val="50000"/>
                </a:schemeClr>
              </a:solidFill>
              <a:latin typeface="Arial Black" pitchFamily="34" charset="0"/>
              <a:cs typeface="+mn-cs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>
              <a:solidFill>
                <a:schemeClr val="accent2">
                  <a:lumMod val="75000"/>
                </a:schemeClr>
              </a:solidFill>
              <a:latin typeface="Arial Black" pitchFamily="34" charset="0"/>
              <a:cs typeface="+mn-cs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971600" y="332656"/>
            <a:ext cx="7429552" cy="100811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Мое </a:t>
            </a:r>
            <a:r>
              <a:rPr lang="ru-RU" sz="4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педагогическое кредо: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11560" y="335846"/>
            <a:ext cx="7920880" cy="48628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 smtClean="0">
              <a:solidFill>
                <a:schemeClr val="tx2">
                  <a:lumMod val="50000"/>
                </a:schemeClr>
              </a:solidFill>
              <a:latin typeface="Arial Black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Самой важной и самой значимой деятельностью учителя я считаю воспитание человека, которому предстоит жить в 21 веке.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Моя педагогическая философия очень проста – каждый день ребенок уходит с победой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Я  учу их не только  читать, писать, считать и думать, мечтать и радоваться, а постепенно  и терпеливо прививаю им потребность трудиться, учу любить природу и все живое.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течение нескольких лет работаю над методической темой :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«Способы и приемы логических мышлений в творческой деятельности учащихся на уроках математики».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6021288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Обоснование выбора педагогической технологии.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Rectangle 1"/>
          <p:cNvSpPr>
            <a:spLocks noChangeArrowheads="1"/>
          </p:cNvSpPr>
          <p:nvPr/>
        </p:nvSpPr>
        <p:spPr bwMode="auto">
          <a:xfrm>
            <a:off x="3491880" y="535831"/>
            <a:ext cx="5256584" cy="66787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endParaRPr lang="ru-RU" sz="1600" b="1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600" b="1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2006-07 г. Республиканская </a:t>
            </a:r>
            <a:r>
              <a:rPr lang="ru-RU" sz="1600" b="1" dirty="0" err="1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Мустакимовская</a:t>
            </a:r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олимпиада 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– Егоров В., Савинова Е, Сивцева М.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Школьная олимпиада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По математике: 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2007-2008 г.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Егоров Владислав – 1 место,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Савинова Евгения -2 место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2008-2009г. 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Софронов </a:t>
            </a:r>
            <a:r>
              <a:rPr lang="ru-RU" sz="1600" b="1" dirty="0" err="1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Дьулусхан</a:t>
            </a:r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– 1 место,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Сивцева Мария -2 место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По якутскому языку: 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2007-2008 г.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Сивцева Мария – 1 место, Сивцева Александра -2 место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2008-2009г.</a:t>
            </a:r>
          </a:p>
          <a:p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Крылова Александра -1 место,</a:t>
            </a:r>
          </a:p>
          <a:p>
            <a:r>
              <a:rPr lang="ru-RU" sz="1600" b="1" dirty="0" err="1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Мергинева</a:t>
            </a:r>
            <a:r>
              <a:rPr lang="ru-RU" sz="16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Антонина -2 место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2008-2009-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Улусный смотр Республиканского телевизионного конкурса «Полярная звезда – 2008» на тему по изобразительному искусству </a:t>
            </a:r>
          </a:p>
          <a:p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«Родной  мой край». Громов Дима Лауреат </a:t>
            </a:r>
            <a:r>
              <a:rPr lang="en-US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степени</a:t>
            </a:r>
          </a:p>
          <a:p>
            <a:endParaRPr lang="ru-RU" sz="1400" b="1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400" b="1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1560" y="476672"/>
            <a:ext cx="7643866" cy="642942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3">
                <a:satMod val="175000"/>
                <a:alpha val="40000"/>
              </a:schemeClr>
            </a:glow>
            <a:reflection blurRad="6350" stA="50000" endA="300" endPos="90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Достижения учащихся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6738" name="Rectangle 2"/>
          <p:cNvSpPr>
            <a:spLocks noChangeArrowheads="1"/>
          </p:cNvSpPr>
          <p:nvPr/>
        </p:nvSpPr>
        <p:spPr bwMode="auto">
          <a:xfrm>
            <a:off x="0" y="0"/>
            <a:ext cx="711925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file"/>
              </a:rPr>
              <a:t>4.5 Система научно-исследовательской  работы детей младшего школьного возраста.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2" name="Picture 1" descr="C:\Documents and Settings\нан\Мои документы\School Site\Аттестационные документы Сивцевой В.И\Рисунок10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1285860"/>
            <a:ext cx="3114675" cy="51625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395536" y="2204864"/>
            <a:ext cx="7128792" cy="29238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2009-2010 г.   Республиканский конкурс рисунков «Война глазами детьми» приняли участие Громов Дима, Софронов </a:t>
            </a:r>
            <a:r>
              <a:rPr lang="ru-RU" b="1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Дьулусхан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, Вензель Миша, Крылова Саша, Кривошапкина Аня всем выдан сертификат.</a:t>
            </a:r>
          </a:p>
          <a:p>
            <a:endParaRPr lang="ru-RU" sz="2000" b="1" dirty="0" smtClean="0">
              <a:solidFill>
                <a:srgbClr val="17375E"/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2007-2008 г. НПК «Мой родной край» – Сивцева М, Громов Д.</a:t>
            </a:r>
          </a:p>
          <a:p>
            <a:pPr eaLnBrk="0" hangingPunct="0"/>
            <a:r>
              <a:rPr lang="ru-RU" b="1" dirty="0" smtClean="0">
                <a:solidFill>
                  <a:srgbClr val="17375E"/>
                </a:solidFill>
                <a:latin typeface="Times New Roman" pitchFamily="18" charset="0"/>
                <a:cs typeface="Times New Roman" pitchFamily="18" charset="0"/>
              </a:rPr>
              <a:t> 2008-09г. НПК «Мой родной край»- Бурнашев грант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2009-2010г.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Региональная НПК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Бурнашев М – 1место.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Сивцева М -  2место.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2010г.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Республиканская НПК  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Бурнашев М -1место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3528" y="764704"/>
            <a:ext cx="856895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2009-2010 г. 5 учеников приняли участие на российской олимпиаде «Кенгуру». </a:t>
            </a:r>
          </a:p>
          <a:p>
            <a:r>
              <a:rPr lang="ru-RU" b="1" u="sng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2009г</a:t>
            </a:r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.–Кривошапкина Аня участница республиканского конкурса модельеров «АЙ-ТИК -2009г».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 </a:t>
            </a:r>
          </a:p>
        </p:txBody>
      </p:sp>
      <p:pic>
        <p:nvPicPr>
          <p:cNvPr id="115713" name="Picture 1" descr="C:\Documents and Settings\нан\Мои документы\School Site\Аттестационные документы Сивцевой В.И\Рисунок1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4572008"/>
            <a:ext cx="2228850" cy="16859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1691680" y="865720"/>
            <a:ext cx="61206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Участие в предметных  олимпиадах.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827584" y="1844824"/>
          <a:ext cx="7683030" cy="3692252"/>
        </p:xfrm>
        <a:graphic>
          <a:graphicData uri="http://schemas.openxmlformats.org/presentationml/2006/ole">
            <p:oleObj spid="_x0000_s44033" name="Диаграмма" r:id="rId3" imgW="5600620" imgH="2324180" progId="MSGraph.Chart.8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ChangeArrowheads="1"/>
          </p:cNvSpPr>
          <p:nvPr/>
        </p:nvSpPr>
        <p:spPr bwMode="auto">
          <a:xfrm>
            <a:off x="971600" y="-138097"/>
            <a:ext cx="7848872" cy="22159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lang="ru-RU" sz="2400" b="1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457200" algn="l"/>
              </a:tabLst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Количество учащихся, принимающих участие на конкурсах разного уровня  (2009-2010 учебный год):         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</a:tabLst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3009" name="Object 1"/>
          <p:cNvGraphicFramePr>
            <a:graphicFrameLocks noChangeAspect="1"/>
          </p:cNvGraphicFramePr>
          <p:nvPr/>
        </p:nvGraphicFramePr>
        <p:xfrm>
          <a:off x="904569" y="2276872"/>
          <a:ext cx="7804834" cy="3672408"/>
        </p:xfrm>
        <a:graphic>
          <a:graphicData uri="http://schemas.openxmlformats.org/presentationml/2006/ole">
            <p:oleObj spid="_x0000_s43009" name="Диаграмма" r:id="rId3" imgW="5800787" imgH="2305101" progId="MSGraph.Chart.8">
              <p:embed/>
            </p:oleObj>
          </a:graphicData>
        </a:graphic>
      </p:graphicFrame>
      <p:sp>
        <p:nvSpPr>
          <p:cNvPr id="43011" name="Rectangle 3"/>
          <p:cNvSpPr>
            <a:spLocks noChangeArrowheads="1"/>
          </p:cNvSpPr>
          <p:nvPr/>
        </p:nvSpPr>
        <p:spPr bwMode="auto">
          <a:xfrm>
            <a:off x="0" y="27622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</a:t>
            </a: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55576" y="260648"/>
            <a:ext cx="7500938" cy="71437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Выпускники мои – моя надежда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5" name="Rectangle 1"/>
          <p:cNvSpPr>
            <a:spLocks noChangeArrowheads="1"/>
          </p:cNvSpPr>
          <p:nvPr/>
        </p:nvSpPr>
        <p:spPr bwMode="auto">
          <a:xfrm>
            <a:off x="467545" y="1012855"/>
            <a:ext cx="3890144" cy="6063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Выпускники – медалисты: </a:t>
            </a:r>
          </a:p>
          <a:p>
            <a:pPr eaLnBrk="0" hangingPunct="0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2002г. –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Готовцева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Оксана- серебряная,</a:t>
            </a:r>
          </a:p>
          <a:p>
            <a:pPr eaLnBrk="0" hangingPunct="0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2005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г.-Ефимова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Сардана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золотая,</a:t>
            </a:r>
          </a:p>
          <a:p>
            <a:pPr eaLnBrk="0" hangingPunct="0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Шпнева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Полина - серебряная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eaLnBrk="0" hangingPunct="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2010г.- </a:t>
            </a:r>
            <a:r>
              <a:rPr lang="ru-RU" sz="20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Стручкова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Дарья - серебряная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Выпускники:</a:t>
            </a:r>
          </a:p>
          <a:p>
            <a:pPr eaLnBrk="0" hangingPunct="0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2002 г. – из 10 выпускников  8 поступили 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ВУЗ,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 них 5 поступили в экономические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ВУЗ, 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 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ССУЗ.</a:t>
            </a:r>
            <a:endParaRPr lang="ru-RU" sz="20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2005 г.- из 16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выпускников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12 поступили 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ВУЗ,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4-  в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ССУЗ.</a:t>
            </a:r>
          </a:p>
          <a:p>
            <a:pPr eaLnBrk="0" hangingPunct="0"/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2010г. – из 12 выпускников 11 поступили в ВУЗ, 1 выпускник в ССУЗ.</a:t>
            </a:r>
          </a:p>
          <a:p>
            <a:pPr eaLnBrk="0" hangingPunct="0"/>
            <a:r>
              <a:rPr lang="ru-RU" sz="2000" dirty="0" smtClean="0">
                <a:latin typeface="Calibri" pitchFamily="34" charset="0"/>
                <a:cs typeface="Times New Roman" pitchFamily="18" charset="0"/>
              </a:rPr>
              <a:t> </a:t>
            </a:r>
            <a:endParaRPr lang="ru-RU" sz="2000" dirty="0">
              <a:latin typeface="Calibri" pitchFamily="34" charset="0"/>
            </a:endParaRPr>
          </a:p>
        </p:txBody>
      </p:sp>
      <p:pic>
        <p:nvPicPr>
          <p:cNvPr id="119810" name="Picture 2" descr="C:\Documents and Settings\нан\Мои документы\School Site\Аттестационные документы Сивцевой В.И\Рисунок1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643438" y="1500174"/>
            <a:ext cx="4191000" cy="47720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899592" y="1700808"/>
          <a:ext cx="7200799" cy="2246894"/>
        </p:xfrm>
        <a:graphic>
          <a:graphicData uri="http://schemas.openxmlformats.org/drawingml/2006/table">
            <a:tbl>
              <a:tblPr/>
              <a:tblGrid>
                <a:gridCol w="1160337"/>
                <a:gridCol w="1673787"/>
                <a:gridCol w="1493534"/>
                <a:gridCol w="1493534"/>
                <a:gridCol w="1379607"/>
              </a:tblGrid>
              <a:tr h="115599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Уч.год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 выпускников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Колич.пост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ВУЗ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 err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Колич.пост</a:t>
                      </a: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в ССУЗ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поступления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2002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01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2005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35874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2010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12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11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2000" b="1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  <a:endParaRPr lang="ru-RU" sz="2000" b="1" dirty="0">
                        <a:solidFill>
                          <a:srgbClr val="00206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0" y="666029"/>
            <a:ext cx="9144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Данные о поступлении в ВУЗы и </a:t>
            </a: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ССУЗы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0834" name="Picture 2" descr="C:\Documents and Settings\нан\Мои документы\School Site\Аттестационные документы Сивцевой В.И\Рисунок1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4286256"/>
            <a:ext cx="8439150" cy="19907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339752" y="476672"/>
            <a:ext cx="55446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Методические разработки</a:t>
            </a:r>
            <a:endParaRPr lang="ru-RU" sz="2800" b="1" dirty="0">
              <a:solidFill>
                <a:srgbClr val="00006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2881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21858" name="Picture 2" descr="C:\Documents and Settings\нан\Мои документы\School Site\Аттестационные документы Сивцевой В.И\Рисунок14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625" y="1714488"/>
            <a:ext cx="8715375" cy="495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57250" y="285750"/>
            <a:ext cx="7358063" cy="50006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Курсы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повышения квалификации</a:t>
            </a:r>
          </a:p>
        </p:txBody>
      </p:sp>
      <p:pic>
        <p:nvPicPr>
          <p:cNvPr id="122882" name="Picture 2" descr="C:\Documents and Settings\нан\Мои документы\School Site\Аттестационные документы Сивцевой В.И\Рисунок15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47650" y="1657350"/>
            <a:ext cx="8648700" cy="3543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267744" y="332656"/>
            <a:ext cx="35457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Распространение опыта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3906" name="Picture 2" descr="C:\Documents and Settings\нан\Мои документы\School Site\Аттестационные документы Сивцевой В.И\Рисунок16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742950"/>
            <a:ext cx="8658225" cy="61150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3" y="0"/>
            <a:ext cx="626469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Официальная оценка, отзывы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4930" name="Picture 2" descr="C:\Documents and Settings\нан\Мои документы\School Site\Аттестационные документы Сивцевой В.И\Рисунок17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76288" y="495300"/>
            <a:ext cx="7591425" cy="58674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/>
          <a:lstStyle/>
          <a:p>
            <a:pPr algn="l"/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2400" b="1" dirty="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 самообразования: </a:t>
            </a: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«Способы и приемы логических     мышлений в творческой деятельности учащихся на уроках математики».</a:t>
            </a:r>
            <a:r>
              <a:rPr lang="ru-RU" sz="1400" b="1" dirty="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1400" b="1" dirty="0" smtClean="0">
                <a:solidFill>
                  <a:srgbClr val="FF0000"/>
                </a:solidFill>
                <a:latin typeface="Arial Black" pitchFamily="34" charset="0"/>
              </a:rPr>
            </a:br>
            <a:endParaRPr lang="ru-RU" sz="1400" dirty="0">
              <a:solidFill>
                <a:srgbClr val="FF0000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209331"/>
          </a:xfrm>
        </p:spPr>
        <p:txBody>
          <a:bodyPr/>
          <a:lstStyle/>
          <a:p>
            <a:pPr algn="just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Использование различных методов и форм учебно-воспитательной деятельности  для развития логических суждений в творческой деятельности учащихся начальных классов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АКТУАЛЬНОСТЬ: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логических суждений  способствует повышению мотивации к учебной деятельности </a:t>
            </a:r>
          </a:p>
          <a:p>
            <a:pPr algn="just"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НОВИЗНА: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Широкое использование на уроках новых информационных технологий. </a:t>
            </a:r>
          </a:p>
          <a:p>
            <a:pPr algn="just">
              <a:spcBef>
                <a:spcPct val="50000"/>
              </a:spcBef>
              <a:defRPr/>
            </a:pPr>
            <a:r>
              <a:rPr lang="en-US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ПРАКТИЧЕСКАЯ ЗНАЧИМОСТЬ:</a:t>
            </a:r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логики в раннем возрасте – фундамент дальнейшего успешного обучения. </a:t>
            </a:r>
          </a:p>
          <a:p>
            <a:endParaRPr lang="ru-RU" b="1" dirty="0" smtClean="0">
              <a:solidFill>
                <a:srgbClr val="7030A0"/>
              </a:solidFill>
            </a:endParaRPr>
          </a:p>
          <a:p>
            <a:endParaRPr lang="ru-RU" sz="2400" i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505475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Цель  учебной работы: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Тренировать память, внимание и мышление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Развивать любознательность и пытливость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Расширять кругозор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Развивать фантазию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Повысить интерес к математике 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Методы:</a:t>
            </a:r>
          </a:p>
          <a:p>
            <a:pPr>
              <a:buNone/>
            </a:pPr>
            <a:r>
              <a:rPr lang="ru-RU" sz="2800" b="1" dirty="0" smtClean="0">
                <a:solidFill>
                  <a:srgbClr val="002060"/>
                </a:solidFill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Дифференциация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-по уровню творчества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-по уровню трудности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-по объему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-по степени самостоятельности учащихся</a:t>
            </a:r>
            <a:endParaRPr lang="ru-RU" sz="24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620688"/>
            <a:ext cx="8229600" cy="5760640"/>
          </a:xfrm>
        </p:spPr>
        <p:txBody>
          <a:bodyPr/>
          <a:lstStyle/>
          <a:p>
            <a:pPr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Формы работы: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640" y="1340768"/>
            <a:ext cx="691276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Урок – игра                                    Урок - праздник                    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Урок – сказка                                 Урок - викторина         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Урок – конкурс                              Урок – исследование                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Урок – путешествие                      Урок - творчество</a:t>
            </a:r>
          </a:p>
          <a:p>
            <a:pPr algn="just"/>
            <a:r>
              <a:rPr lang="ru-RU" sz="2000" b="1" dirty="0" smtClean="0">
                <a:solidFill>
                  <a:srgbClr val="000066"/>
                </a:solidFill>
                <a:latin typeface="Times New Roman" pitchFamily="18" charset="0"/>
                <a:cs typeface="Times New Roman" pitchFamily="18" charset="0"/>
              </a:rPr>
              <a:t> Интегрированный урок               Урок – КВН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987824" y="2996952"/>
            <a:ext cx="394999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Творческие задания: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43608" y="3501008"/>
            <a:ext cx="741682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Поиск закономерностей.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Классификация математических объектов (выражений, геометрических фигур).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Задания с недостающими или лишними данными.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Выполнение задания разными способами, поиск наиболее рационального способа  решения.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Самостоятельное составление задач, математических выражений, уравнений и др.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Нестандартные задачи и задания.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Исследовательские задания.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435280" cy="5793507"/>
          </a:xfrm>
        </p:spPr>
        <p:txBody>
          <a:bodyPr/>
          <a:lstStyle/>
          <a:p>
            <a:pPr>
              <a:buNone/>
            </a:pP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Задания и упражнения: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Арифметические ребусы.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«Цепочки примеров».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«Магические квадраты».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логического характера.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на смекалку.</a:t>
            </a:r>
          </a:p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Головоломки.</a:t>
            </a:r>
          </a:p>
          <a:p>
            <a:pPr>
              <a:lnSpc>
                <a:spcPct val="150000"/>
              </a:lnSpc>
              <a:buNone/>
            </a:pPr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Использование современных образовательных технологий</a:t>
            </a:r>
          </a:p>
          <a:p>
            <a:pPr>
              <a:buNone/>
            </a:pP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9552" y="2924944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39552" y="3717032"/>
            <a:ext cx="6408712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>
              <a:buFont typeface="Arial" pitchFamily="34" charset="0"/>
              <a:buChar char="•"/>
            </a:pP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Проведение нестандартных уроков: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Уроки с использованием ИКТ;</a:t>
            </a:r>
          </a:p>
          <a:p>
            <a:pPr>
              <a:buFont typeface="Arial" pitchFamily="34" charset="0"/>
              <a:buChar char="•"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Arial" pitchFamily="34" charset="0"/>
              <a:buChar char="•"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Проведение открытых уроков</a:t>
            </a:r>
            <a:r>
              <a:rPr lang="ru-RU" sz="20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;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211960" y="5661249"/>
            <a:ext cx="453650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Сочетание традиционных методов обучения и современных информационных технологий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764705"/>
            <a:ext cx="8229600" cy="576063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Ожидаемый результат:</a:t>
            </a:r>
          </a:p>
          <a:p>
            <a:endParaRPr lang="ru-RU" sz="2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Формирование  у учащихся умение общаться;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Умение последовательно и обоснованно излагать свои мысли;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Самостоятельное ориентирование в решении нестандартных задач;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Развитие логического мышления, активное участие в обсуждении;</a:t>
            </a:r>
          </a:p>
          <a:p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Пробуждение интереса к предмету.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476672"/>
            <a:ext cx="4320480" cy="563231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Для успешного усвоения учащимся начальной программы математического образования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он должен научиться логически мыслить.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Для этого провожу нестандартные уроки: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«Конкурс знатоков математики»;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«КВН юных математиков»;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«Счастливый случай»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«Путешествие в страну сказок»  которые расширяют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кругозор детей;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любознательность;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тренируют внимание;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 память;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мышление.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itchFamily="18" charset="0"/>
                <a:ea typeface="Batang" pitchFamily="18" charset="-127"/>
                <a:cs typeface="Times New Roman" pitchFamily="18" charset="0"/>
              </a:rPr>
              <a:t>Во всех нетрадиционных уроках ведущим приемом всегда является ситуация игры и поиска.</a:t>
            </a: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572000" y="6237018"/>
            <a:ext cx="45720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  <a:hlinkClick r:id="rId2" action="ppaction://hlinkfile"/>
              </a:rPr>
              <a:t>2.4. Связь урочной системы с внеклассной работой.</a:t>
            </a:r>
            <a:endParaRPr kumimoji="0" lang="ru-RU" sz="1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94209" name="Picture 1" descr="C:\Documents and Settings\нан\Мои документы\School Site\Аттестационные документы Сивцевой В.И\Рисунок2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214290"/>
            <a:ext cx="3924300" cy="6000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43438" y="1000108"/>
            <a:ext cx="4000528" cy="526297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glow rad="228600">
              <a:schemeClr val="accent4">
                <a:satMod val="175000"/>
                <a:alpha val="40000"/>
              </a:schemeClr>
            </a:glow>
          </a:effectLst>
        </p:spPr>
        <p:txBody>
          <a:bodyPr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Учитывая способности каждого, даю задания различной степени трудности, что способствует поднятию интереса как к предмету и веру в успех. А задание творческого характера, связанные с их составлением и преобразованием, способствует реализации не только образовательных, но и развивающих целей. Ребята с удовольствием решают: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задачи-шутки;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задачи-смекалки;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задачи в стихах.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Вся урочная система тесно связана с внеклассной работой. Веду кружок «Юный математик». Кружковая работа помогает: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формировать творческие способности учащихся;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выбирать рациональные способы решения задач;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развивать  математическую и логическую смекалку;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повышать интерес учащихся к математике;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расширять кругозор;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14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проявлять любознательность</a:t>
            </a:r>
            <a:r>
              <a:rPr lang="ru-RU" sz="12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0" y="214291"/>
            <a:ext cx="9144000" cy="40011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Радость победы ученика, радость победы его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мысли - это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моя радость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». </a:t>
            </a:r>
          </a:p>
        </p:txBody>
      </p:sp>
      <p:pic>
        <p:nvPicPr>
          <p:cNvPr id="93185" name="Picture 1" descr="C:\Documents and Settings\нан\Мои документы\School Site\Аттестационные документы Сивцевой В.И\Рисунок3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785794"/>
            <a:ext cx="3781425" cy="55911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Начальная">
      <a:dk1>
        <a:sysClr val="windowText" lastClr="000000"/>
      </a:dk1>
      <a:lt1>
        <a:sysClr val="window" lastClr="FFFFFF"/>
      </a:lt1>
      <a:dk2>
        <a:srgbClr val="464653"/>
      </a:dk2>
      <a:lt2>
        <a:srgbClr val="DDE9EC"/>
      </a:lt2>
      <a:accent1>
        <a:srgbClr val="727CA3"/>
      </a:accent1>
      <a:accent2>
        <a:srgbClr val="9FB8CD"/>
      </a:accent2>
      <a:accent3>
        <a:srgbClr val="D2DA7A"/>
      </a:accent3>
      <a:accent4>
        <a:srgbClr val="FADA7A"/>
      </a:accent4>
      <a:accent5>
        <a:srgbClr val="B88472"/>
      </a:accent5>
      <a:accent6>
        <a:srgbClr val="8E736A"/>
      </a:accent6>
      <a:hlink>
        <a:srgbClr val="B292CA"/>
      </a:hlink>
      <a:folHlink>
        <a:srgbClr val="6B56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1680</TotalTime>
  <Words>1938</Words>
  <Application>Microsoft Office PowerPoint</Application>
  <PresentationFormat>Экран (4:3)</PresentationFormat>
  <Paragraphs>313</Paragraphs>
  <Slides>29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1" baseType="lpstr">
      <vt:lpstr>Тема Office</vt:lpstr>
      <vt:lpstr>Диаграмма</vt:lpstr>
      <vt:lpstr>Слайд 1</vt:lpstr>
      <vt:lpstr>Слайд 2</vt:lpstr>
      <vt:lpstr>  Тема самообразования: «Способы и приемы логических     мышлений в творческой деятельности учащихся на уроках математики». 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Маргарита</dc:creator>
  <cp:lastModifiedBy>НАН</cp:lastModifiedBy>
  <cp:revision>174</cp:revision>
  <dcterms:created xsi:type="dcterms:W3CDTF">2009-10-31T06:09:23Z</dcterms:created>
  <dcterms:modified xsi:type="dcterms:W3CDTF">2010-11-25T10:06:06Z</dcterms:modified>
</cp:coreProperties>
</file>